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Open Sans" panose="020B0606030504020204"/>
      <p:regular r:id="rId18"/>
      <p:bold r:id="rId19"/>
      <p:italic r:id="rId20"/>
      <p:boldItalic r:id="rId21"/>
    </p:embeddedFont>
    <p:embeddedFont>
      <p:font typeface="PT Sans Narrow" panose="020B0506020203020204" pitchFamily="34" charset="77"/>
      <p:regular r:id="rId22"/>
      <p:bold r:id="rId23"/>
    </p:embeddedFont>
    <p:embeddedFont>
      <p:font typeface="Roboto" panose="0200000000000000000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99de7f5c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99de7f5c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Interaction: cluster1- Pro has distinct higher exp, not related to condition while neu+mye has low exp in AAVS1 and relatively higher exp in AK2; cluster2-partial genes in AK2 demonstrate higher exp for neu+mye while rest of most genes in AAVS1 shows higher exp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Cell: cluster 1- pro has higher exp for bothe AAVS1 and AK2 meaning those genes are constitutively exp regardless of condition; cluster 2- neu  in similar pattern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Condition: cluster1- neu in aavs1 high exp while low in AK2 meaning genes specifically control for neu is suppressed in AK2; cluster2-pro in high exp regardless condition; cluster3- some genes for neu+mye in AK2 highly exp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99de7f5c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99de7f5c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clusters are not grouped with same condition so as by samples, great with cell types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9de7f5c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9de7f5c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9de7f5c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9de7f5c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understand why AK2 is depleted and how that affects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myelopoiesis and its metabolic pathway. Detecting any pattern from the cells would be telling in how they affect any downstream processes they are involved in. </a:t>
            </a:r>
            <a:r>
              <a:rPr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RNA-seq of granulocytes derived from control and AK2 depleted human HSPCs</a:t>
            </a: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9ec07eda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9ec07eda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9eac2c0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9eac2c0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7d17e739b_0_2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7d17e739b_0_2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AK2 and AAVS1 (safe harbor control) knock-out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Hematopoietic stem and progenitor cells (HSPCs)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were differentiated along the granulocytic lineage and cells at different maturation stages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study the effect of AK2 depletion on HSPC differentiation, we developed a biallelic AK2 CRISPR knock-out model using human HSPCs. AK2 depleted HSPCs display severe proliferation and myeloid differentiation defects, recapitulating RD patient phenotype.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7d17e739b_0_2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7d17e739b_0_2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99de7f5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99de7f5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99de7f5c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99de7f5c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counts across samples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9de7f5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9de7f5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9de7f5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9de7f5c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interaction: PC1 separate pro vs neu + mye accounting for 33%; PC2 separates most AAVS1 vs AK2 with exception for Pro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Cell: PC1 </a:t>
            </a:r>
            <a:r>
              <a:rPr lang="en">
                <a:solidFill>
                  <a:schemeClr val="dk1"/>
                </a:solidFill>
              </a:rPr>
              <a:t>separates pro vs neu + mye explaining 59% variability; PC2 not clearly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condition: PC1 </a:t>
            </a:r>
            <a:r>
              <a:rPr lang="en">
                <a:solidFill>
                  <a:srgbClr val="A1E8D9"/>
                </a:solidFill>
              </a:rPr>
              <a:t>separates pro vs neu + mye explaining 38% variability;</a:t>
            </a:r>
            <a:r>
              <a:rPr lang="en">
                <a:solidFill>
                  <a:schemeClr val="dk1"/>
                </a:solidFill>
              </a:rPr>
              <a:t> PC2 separates most AAVS1 vs AK2 with exception for Pro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1E8D9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9de7f5c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9de7f5c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cell and int terms, 2 groups are chosen. For condition term, 3 is chosen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99de7f5c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99de7f5c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arediseases.info.nih.gov/diseases/8625/reticular-dysgenes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182/blood-2019-12942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827050" y="-340525"/>
            <a:ext cx="7917000" cy="13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RNA-seq of granulocytes derived from control and AK2 depleted human HSPCs</a:t>
            </a:r>
            <a:endParaRPr sz="296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604002" y="41710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Lindsay Reisman &amp; Zunqiu Wang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3058900" y="3772650"/>
            <a:ext cx="529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600"/>
              </a:spcBef>
              <a:spcAft>
                <a:spcPts val="1100"/>
              </a:spcAft>
              <a:buNone/>
            </a:pPr>
            <a:endParaRPr sz="1200">
              <a:solidFill>
                <a:srgbClr val="80808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018850" y="3960775"/>
            <a:ext cx="31155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ILLUSTRATION: © PETARG/SHUTTERSTOCK.COM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of Differentially Expressed Genes -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2" title="Heatmap of inte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5" y="602500"/>
            <a:ext cx="3221376" cy="43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625" y="551200"/>
            <a:ext cx="3124024" cy="43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9650" y="551200"/>
            <a:ext cx="2784348" cy="43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0" y="405950"/>
            <a:ext cx="19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A) Interaction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867425" y="405950"/>
            <a:ext cx="182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B) Cell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913325" y="405950"/>
            <a:ext cx="240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C) Condition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143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Clustering of Differentially Expressed Genes - Results pt.2</a:t>
            </a:r>
            <a:endParaRPr sz="31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24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525"/>
            <a:ext cx="3124025" cy="428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925" y="747525"/>
            <a:ext cx="3210976" cy="428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000" y="747525"/>
            <a:ext cx="3061000" cy="428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9" name="Google Shape;149;p23"/>
          <p:cNvSpPr txBox="1"/>
          <p:nvPr/>
        </p:nvSpPr>
        <p:spPr>
          <a:xfrm>
            <a:off x="0" y="6694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A) Cell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041500" y="7475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B) Condition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041500" y="7475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C) Sample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GO-term enrichment of Differentially Expressed Genes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" y="1021625"/>
            <a:ext cx="3205126" cy="39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635950" y="914100"/>
            <a:ext cx="206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A) Interaction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500" y="1021625"/>
            <a:ext cx="3301175" cy="39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4193425" y="914100"/>
            <a:ext cx="18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B) Cell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325" y="1152425"/>
            <a:ext cx="2738700" cy="37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6800775" y="914100"/>
            <a:ext cx="19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C) Condition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11700" y="981850"/>
            <a:ext cx="8614200" cy="3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From the generated heatmaps, interesting to see at which cell stage exhibits higher expression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GO enrichment analysis helps understand the processes and pathways that are affected under each condition and within its different levels.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Higher expression of transcripts under AK2 condition is responsible for activating the immune response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oxidative stress which can eventually lead to apoptosis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Heatmap data supports the GO term enrichment which explains the effect on myelopoiesis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65760" marR="1905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 i="1">
                <a:solidFill>
                  <a:srgbClr val="000000"/>
                </a:solidFill>
              </a:rPr>
              <a:t>Myelopoiesis | Pathology Made Simple</a:t>
            </a:r>
            <a:r>
              <a:rPr lang="en" sz="1200">
                <a:solidFill>
                  <a:srgbClr val="000000"/>
                </a:solidFill>
              </a:rPr>
              <a:t>. (n.d.). Retrieved August 22, 2021, from http://ilovepathology.com/myelopoiesis/</a:t>
            </a:r>
            <a:endParaRPr sz="1200">
              <a:solidFill>
                <a:srgbClr val="000000"/>
              </a:solidFill>
            </a:endParaRPr>
          </a:p>
          <a:p>
            <a:pPr marL="457200" marR="1905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marR="190500" lvl="0" indent="-307975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50"/>
              <a:buAutoNum type="arabicPeriod"/>
            </a:pPr>
            <a:r>
              <a:rPr lang="en" sz="1250" i="1">
                <a:solidFill>
                  <a:srgbClr val="000000"/>
                </a:solidFill>
              </a:rPr>
              <a:t>Reticular dysgenesis | Genetic and Rare Diseases Information Center (GARD) – an NCATS Program</a:t>
            </a:r>
            <a:r>
              <a:rPr lang="en" sz="1250">
                <a:solidFill>
                  <a:srgbClr val="000000"/>
                </a:solidFill>
              </a:rPr>
              <a:t>. (n.d.). Rarediseases.info.nih.gov. Retrieved August 22, 2021, from </a:t>
            </a:r>
            <a:r>
              <a:rPr lang="en" sz="1250" u="sng">
                <a:solidFill>
                  <a:schemeClr val="hlink"/>
                </a:solidFill>
                <a:hlinkClick r:id="rId3"/>
              </a:rPr>
              <a:t>https://rarediseases.info.nih.gov/diseases/8625/reticular-dysgenesis</a:t>
            </a:r>
            <a:endParaRPr sz="1250">
              <a:solidFill>
                <a:srgbClr val="000000"/>
              </a:solidFill>
            </a:endParaRPr>
          </a:p>
          <a:p>
            <a:pPr marL="457200" marR="1905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50">
              <a:solidFill>
                <a:srgbClr val="000000"/>
              </a:solidFill>
            </a:endParaRPr>
          </a:p>
          <a:p>
            <a:pPr marL="457200" marR="190500" lvl="0" indent="-307975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50"/>
              <a:buAutoNum type="arabicPeriod"/>
            </a:pPr>
            <a:r>
              <a:rPr lang="en" sz="1250">
                <a:solidFill>
                  <a:srgbClr val="000000"/>
                </a:solidFill>
              </a:rPr>
              <a:t>Wenqing Wang, Avni Awani, Andrew Devilbiss, Thomas Mathews, Daniel Thomas, Daniel P. Dever, Matthew Porteus, Sean Morrison, Katja G Weinacht, Adenylate Kinase 2 Links Energy Metabolism and Cell Fate in Hematopoietic Stem and Progenitor Cells, Blood, Volume 134, Supplement 1, 2019, Page 3705, ISSN 0006-4971, </a:t>
            </a:r>
            <a:r>
              <a:rPr lang="en" sz="1250" u="sng">
                <a:solidFill>
                  <a:schemeClr val="hlink"/>
                </a:solidFill>
                <a:hlinkClick r:id="rId4"/>
              </a:rPr>
              <a:t>https://doi.org/10.1182/blood-2019-129424</a:t>
            </a:r>
            <a:r>
              <a:rPr lang="en" sz="1250">
                <a:solidFill>
                  <a:srgbClr val="000000"/>
                </a:solidFill>
              </a:rPr>
              <a:t>. (https://www.sciencedirect.com/science/article/pii/S0006497118616337)</a:t>
            </a:r>
            <a:endParaRPr sz="1250">
              <a:solidFill>
                <a:srgbClr val="000000"/>
              </a:solidFill>
            </a:endParaRPr>
          </a:p>
          <a:p>
            <a:pPr marL="0" marR="1905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Summary/Biological Significance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4999200" cy="3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 b="1">
                <a:solidFill>
                  <a:srgbClr val="000000"/>
                </a:solidFill>
              </a:rPr>
              <a:t>GOAL: </a:t>
            </a:r>
            <a:r>
              <a:rPr lang="en" sz="1200">
                <a:solidFill>
                  <a:srgbClr val="000000"/>
                </a:solidFill>
              </a:rPr>
              <a:t>understand why AK2 is depleted and how that affects </a:t>
            </a: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</a:rPr>
              <a:t>myelopoiesis and its metabolic pathway. Detecting any pattern from the cells would be telling in how they affect any downstream processes they are involved in. </a:t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</a:rPr>
              <a:t>This study focuses on Reticular Dysgenesis (RD) which is a rare but most severe form of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severe combined immunodeficiency (SCID). 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-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Affects the development and function of infection-fighting immune cells.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-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characterized by profound lower levels of neutrophils and lymphocytes (T and Natural killer cells)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-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Caused by mutations in the </a:t>
            </a:r>
            <a:r>
              <a:rPr lang="en" i="1">
                <a:solidFill>
                  <a:srgbClr val="202124"/>
                </a:solidFill>
                <a:highlight>
                  <a:srgbClr val="FFFFFF"/>
                </a:highlight>
              </a:rPr>
              <a:t>AK2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 gene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The dataset consists of 2 factors (condition and cell)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2 levels in condition (AAVS1 CRISPR, AK2 CRISPR) </a:t>
            </a:r>
            <a:endParaRPr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3 levels in cell (Promyelocyte, Myelocyte, Neutrophil).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2124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125" y="947800"/>
            <a:ext cx="2781126" cy="40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in dataset using GEOquery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175"/>
            <a:ext cx="8520601" cy="348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 of Dataset - Methods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25" y="1152425"/>
            <a:ext cx="6859252" cy="3580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266875" y="142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 of Dataset -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900" y="750775"/>
            <a:ext cx="6848451" cy="4229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198000" y="120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Differentially Expressed Genes - Method 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250" y="639100"/>
            <a:ext cx="6228576" cy="1932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250" y="2656900"/>
            <a:ext cx="6228575" cy="226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t="25486" r="1797" b="30197"/>
          <a:stretch/>
        </p:blipFill>
        <p:spPr>
          <a:xfrm>
            <a:off x="4572000" y="306825"/>
            <a:ext cx="4520202" cy="217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12075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Differentially Expressed Genes- Results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78" y="721299"/>
            <a:ext cx="3916749" cy="391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l="-1370" t="13795" r="1370" b="13788"/>
          <a:stretch/>
        </p:blipFill>
        <p:spPr>
          <a:xfrm>
            <a:off x="5022850" y="2413825"/>
            <a:ext cx="3618499" cy="26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1060875" y="70740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Interaction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6811650" y="20485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Cell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8114000" y="246565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Condition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850" y="498025"/>
            <a:ext cx="2280575" cy="22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244475" y="1536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of Differentially Expressed Genes - Methods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25" y="805038"/>
            <a:ext cx="5741935" cy="17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 r="1864"/>
          <a:stretch/>
        </p:blipFill>
        <p:spPr>
          <a:xfrm>
            <a:off x="132925" y="2663200"/>
            <a:ext cx="6449874" cy="16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1150" y="2778600"/>
            <a:ext cx="1941274" cy="22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0" y="118225"/>
            <a:ext cx="91440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Clustering of Differentially Expressed Genes - Methods pt.2</a:t>
            </a:r>
            <a:endParaRPr sz="3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62" y="658300"/>
            <a:ext cx="7752675" cy="43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Tropic</vt:lpstr>
      <vt:lpstr>RNA-seq of granulocytes derived from control and AK2 depleted human HSPCs</vt:lpstr>
      <vt:lpstr>Dataset Summary/Biological Significance  </vt:lpstr>
      <vt:lpstr>Load in dataset using GEOquery</vt:lpstr>
      <vt:lpstr>Normalization of Dataset - Methods </vt:lpstr>
      <vt:lpstr>Normalization of Dataset - Results  </vt:lpstr>
      <vt:lpstr>Differentially Expressed Genes - Method </vt:lpstr>
      <vt:lpstr>Differentially Expressed Genes- Results</vt:lpstr>
      <vt:lpstr>Clustering of Differentially Expressed Genes - Methods</vt:lpstr>
      <vt:lpstr>Clustering of Differentially Expressed Genes - Methods pt.2 </vt:lpstr>
      <vt:lpstr>Clustering of Differentially Expressed Genes - Results </vt:lpstr>
      <vt:lpstr>Clustering of Differentially Expressed Genes - Results pt.2 </vt:lpstr>
      <vt:lpstr>GO-term enrichment of Differentially Expressed Genes</vt:lpstr>
      <vt:lpstr>Conclusion</vt:lpstr>
      <vt:lpstr>References</vt:lpstr>
      <vt:lpstr>Questions??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 of granulocytes derived from control and AK2 depleted human HSPCs</dc:title>
  <cp:lastModifiedBy>Wang, Zunqiu</cp:lastModifiedBy>
  <cp:revision>1</cp:revision>
  <dcterms:modified xsi:type="dcterms:W3CDTF">2021-08-23T23:24:04Z</dcterms:modified>
</cp:coreProperties>
</file>